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3004800" cy="7315200"/>
  <p:notesSz cx="6858000" cy="9144000"/>
  <p:embeddedFontLst>
    <p:embeddedFont>
      <p:font typeface="Jaturat Semi-Bold Italics" charset="1" panose="00000000000000000000"/>
      <p:regular r:id="rId15"/>
    </p:embeddedFont>
    <p:embeddedFont>
      <p:font typeface="Clear Sans" charset="1" panose="020B0503030202020304"/>
      <p:regular r:id="rId16"/>
    </p:embeddedFont>
    <p:embeddedFont>
      <p:font typeface="Inter" charset="1" panose="020B0502030000000004"/>
      <p:regular r:id="rId17"/>
    </p:embeddedFont>
    <p:embeddedFont>
      <p:font typeface="Jaturat Bold Italics" charset="1" panose="00000000000000000000"/>
      <p:regular r:id="rId18"/>
    </p:embeddedFont>
    <p:embeddedFont>
      <p:font typeface="Clear Sans Medium" charset="1" panose="020B06030302020203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FGWzOZY0Q.mp4" Type="http://schemas.openxmlformats.org/officeDocument/2006/relationships/video"/><Relationship Id="rId4" Target="../media/VAFGWzOZY0Q.mp4" Type="http://schemas.microsoft.com/office/2007/relationships/media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https://drive.google.com/drive/folders/151F6Tcm305IZ9gNtcHACGYJ7Phjyk4KN" TargetMode="External" Type="http://schemas.openxmlformats.org/officeDocument/2006/relationships/hyperlink"/><Relationship Id="rId8" Target="https://drive.google.com/drive/folders/1AZz3wZtyoEm90zk0ycHTn27kYZNnqOBv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19269" t="550" r="59" b="19819"/>
          <a:stretch>
            <a:fillRect/>
          </a:stretch>
        </p:blipFill>
        <p:spPr>
          <a:xfrm flipH="true" flipV="true">
            <a:off x="0" y="0"/>
            <a:ext cx="13004800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3496" y="2476498"/>
            <a:ext cx="6924158" cy="222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7500" i="true" spc="225">
                <a:solidFill>
                  <a:srgbClr val="FAFB63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MAYOR SEGURIDAD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33345" y="5892555"/>
            <a:ext cx="2144460" cy="517275"/>
            <a:chOff x="0" y="0"/>
            <a:chExt cx="719966" cy="173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FAFB63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719966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Leer más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76688" y="2002377"/>
            <a:ext cx="5057775" cy="236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spc="-1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¡Hola, buen día estimado lector!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76688" y="4311872"/>
            <a:ext cx="5057775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29342" y="5033664"/>
            <a:ext cx="7952466" cy="17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29"/>
              </a:lnSpc>
              <a:spcBef>
                <a:spcPct val="0"/>
              </a:spcBef>
            </a:pPr>
            <a:r>
              <a:rPr lang="en-US" sz="3153" spc="-63">
                <a:solidFill>
                  <a:srgbClr val="949494"/>
                </a:solidFill>
                <a:latin typeface="Inter"/>
                <a:ea typeface="Inter"/>
                <a:cs typeface="Inter"/>
                <a:sym typeface="Inter"/>
              </a:rPr>
              <a:t>Agradecemos tú tiempo que dedicarás a la lectura de este proyecto el cual busca una mayor seguridad, gracias por tu atención.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2998826"/>
            <a:ext cx="1241921" cy="268073"/>
            <a:chOff x="0" y="0"/>
            <a:chExt cx="1655894" cy="357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80" cy="357431"/>
            </a:xfrm>
            <a:custGeom>
              <a:avLst/>
              <a:gdLst/>
              <a:ahLst/>
              <a:cxnLst/>
              <a:rect r="r" b="b" t="t" l="l"/>
              <a:pathLst>
                <a:path h="357431" w="480780">
                  <a:moveTo>
                    <a:pt x="0" y="0"/>
                  </a:moveTo>
                  <a:lnTo>
                    <a:pt x="480780" y="0"/>
                  </a:lnTo>
                  <a:lnTo>
                    <a:pt x="480780" y="357431"/>
                  </a:lnTo>
                  <a:lnTo>
                    <a:pt x="0" y="35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86511" y="0"/>
              <a:ext cx="480780" cy="357431"/>
            </a:xfrm>
            <a:custGeom>
              <a:avLst/>
              <a:gdLst/>
              <a:ahLst/>
              <a:cxnLst/>
              <a:rect r="r" b="b" t="t" l="l"/>
              <a:pathLst>
                <a:path h="357431" w="480780">
                  <a:moveTo>
                    <a:pt x="0" y="0"/>
                  </a:moveTo>
                  <a:lnTo>
                    <a:pt x="480780" y="0"/>
                  </a:lnTo>
                  <a:lnTo>
                    <a:pt x="480780" y="357431"/>
                  </a:lnTo>
                  <a:lnTo>
                    <a:pt x="0" y="35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75114" y="0"/>
              <a:ext cx="480780" cy="357431"/>
            </a:xfrm>
            <a:custGeom>
              <a:avLst/>
              <a:gdLst/>
              <a:ahLst/>
              <a:cxnLst/>
              <a:rect r="r" b="b" t="t" l="l"/>
              <a:pathLst>
                <a:path h="357431" w="480780">
                  <a:moveTo>
                    <a:pt x="0" y="0"/>
                  </a:moveTo>
                  <a:lnTo>
                    <a:pt x="480780" y="0"/>
                  </a:lnTo>
                  <a:lnTo>
                    <a:pt x="480780" y="357431"/>
                  </a:lnTo>
                  <a:lnTo>
                    <a:pt x="0" y="35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6280117" y="1414513"/>
            <a:ext cx="6731033" cy="5470494"/>
          </a:xfrm>
          <a:custGeom>
            <a:avLst/>
            <a:gdLst/>
            <a:ahLst/>
            <a:cxnLst/>
            <a:rect r="r" b="b" t="t" l="l"/>
            <a:pathLst>
              <a:path h="5470494" w="6731033">
                <a:moveTo>
                  <a:pt x="6731033" y="0"/>
                </a:moveTo>
                <a:lnTo>
                  <a:pt x="0" y="0"/>
                </a:lnTo>
                <a:lnTo>
                  <a:pt x="0" y="5470494"/>
                </a:lnTo>
                <a:lnTo>
                  <a:pt x="6731033" y="5470494"/>
                </a:lnTo>
                <a:lnTo>
                  <a:pt x="6731033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72510" y="892150"/>
            <a:ext cx="5007120" cy="500710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1520" y="1457310"/>
            <a:ext cx="5085568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4799" i="true" spc="143">
                <a:solidFill>
                  <a:srgbClr val="6BFFF7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OBJETIVO PRINCIPAL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20" y="3712916"/>
            <a:ext cx="508556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</a:p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El objetivo principal de este proyecto de mayor seguridad, es mejora en el país la seguridad mediante la implementación de tecnologías avanzadas, la creación de una policía militar especializada, y el desarrollo de programas integrales que aborden las causas subyacentes de la inseguridad, con el fin de proteger a la ciudadanía y promover un entorno seguro y estable.</a:t>
            </a:r>
          </a:p>
          <a:p>
            <a:pPr algn="l" marL="0" indent="0" lvl="0">
              <a:lnSpc>
                <a:spcPts val="22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8172" y="1767841"/>
            <a:ext cx="3230164" cy="323015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49466" y="1767841"/>
            <a:ext cx="3230164" cy="323015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812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6879" y="2042524"/>
            <a:ext cx="3230164" cy="323015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6898" y="5180099"/>
            <a:ext cx="3710125" cy="225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1. Fortalecer la seguridad pública: Implementar medidas y tecnologías avanzadas para mejorar la vigilancia y el control del crimen en las comunidades.</a:t>
            </a:r>
          </a:p>
          <a:p>
            <a:pPr algn="l">
              <a:lnSpc>
                <a:spcPts val="1788"/>
              </a:lnSpc>
            </a:pPr>
          </a:p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2. Crear una policía militar especializada: Establecer una nueva fuerza de seguridad con formación específica en seguridad pública y derechos humanos para responder de manera más efectiva a las amenazas.</a:t>
            </a:r>
          </a:p>
          <a:p>
            <a:pPr algn="l" marL="0" indent="0" lvl="0">
              <a:lnSpc>
                <a:spcPts val="178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43546" y="5180099"/>
            <a:ext cx="4309538" cy="225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3. Mejorar la tecnología de seguridad: Desarrollar e integrar sistemas tecnológicos avanzados, como cámaras de vigilancia, drones y software de análisis de datos, para aumentar la eficiencia y efectividad de las operaciones de seguridad.</a:t>
            </a:r>
          </a:p>
          <a:p>
            <a:pPr algn="l">
              <a:lnSpc>
                <a:spcPts val="1788"/>
              </a:lnSpc>
            </a:pPr>
          </a:p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4. Desarrollar programas integrales de prevención: Implementar iniciativas que aborden las causas subyacentes de la inseguridad, como la educación, el empleo y la inclusión social, para reducir la criminalidad a largo plazo.</a:t>
            </a:r>
          </a:p>
          <a:p>
            <a:pPr algn="l" marL="0" indent="0" lvl="0">
              <a:lnSpc>
                <a:spcPts val="178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049466" y="5180099"/>
            <a:ext cx="3772529" cy="205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7"/>
              </a:lnSpc>
            </a:pPr>
            <a:r>
              <a:rPr lang="en-US" sz="98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5. Fomentar la colaboración interinstitucional: Establecer mecanismos de cooperación y coordinación entre diferentes fuerzas de seguridad y agencias gubernamentales para mejorar la respuesta a situaciones de emergencia y la gestión de la seguridad pública.</a:t>
            </a:r>
          </a:p>
          <a:p>
            <a:pPr algn="l">
              <a:lnSpc>
                <a:spcPts val="1477"/>
              </a:lnSpc>
            </a:pPr>
          </a:p>
          <a:p>
            <a:pPr algn="l">
              <a:lnSpc>
                <a:spcPts val="1477"/>
              </a:lnSpc>
            </a:pPr>
            <a:r>
              <a:rPr lang="en-US" sz="98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6. Evaluar y mejorar continuamente: Monitorear y evaluar regularmente las medidas de seguridad implementadas, ajustando las estrategias según sea necesario para asegurar la efectividad y eficiencia del proyecto.</a:t>
            </a:r>
          </a:p>
          <a:p>
            <a:pPr algn="l" marL="0" indent="0" lvl="0">
              <a:lnSpc>
                <a:spcPts val="147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6898" y="171450"/>
            <a:ext cx="5085568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OBJETIVOS ESPECÍFICOS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520" y="490735"/>
            <a:ext cx="5085568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FAFB63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¿POR QUÉ DEL PROYECTO?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62067" y="4728342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8040" y="4728342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47573" y="4728342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236" y="2352933"/>
            <a:ext cx="2769804" cy="105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12"/>
              </a:lnSpc>
              <a:spcBef>
                <a:spcPct val="0"/>
              </a:spcBef>
            </a:pPr>
            <a:r>
              <a:rPr lang="en-US" b="true" sz="2537" i="true" spc="76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1. PROTECCIÓN DE LOS CIUDADANOS: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33" y="3431745"/>
            <a:ext cx="2881610" cy="102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14"/>
              </a:lnSpc>
            </a:pPr>
            <a:r>
              <a:rPr lang="en-US" sz="134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Garantizar la seguridad y el bienestar de la población es una prioridad fundamental. </a:t>
            </a:r>
          </a:p>
          <a:p>
            <a:pPr algn="r" marL="0" indent="0" lvl="0">
              <a:lnSpc>
                <a:spcPts val="2014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82334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18463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87996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08831" y="4090815"/>
            <a:ext cx="2463546" cy="123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73"/>
              </a:lnSpc>
              <a:spcBef>
                <a:spcPct val="0"/>
              </a:spcBef>
            </a:pPr>
            <a:r>
              <a:rPr lang="en-US" b="true" sz="2296" i="true" spc="68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2. REDUCCIÓN DE LA CRIMINALIDAD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08831" y="5446250"/>
            <a:ext cx="2613275" cy="91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27"/>
              </a:lnSpc>
            </a:pPr>
            <a:r>
              <a:rPr lang="en-US" sz="121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Al desmantelar grupos criminales y mejorar la tecnología, se busca disminuir la incidencia de delitos.</a:t>
            </a:r>
          </a:p>
          <a:p>
            <a:pPr algn="r" marL="0" indent="0" lvl="0">
              <a:lnSpc>
                <a:spcPts val="1827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89071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05044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2" y="0"/>
                </a:lnTo>
                <a:lnTo>
                  <a:pt x="339772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74576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05927" y="5063245"/>
            <a:ext cx="2769646" cy="98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b="true" sz="2352" i="true" spc="70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4. DESARROLLO SOCIAL Y ECONÓMICO: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5927" y="6072630"/>
            <a:ext cx="2961158" cy="76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09"/>
              </a:lnSpc>
            </a:pPr>
            <a:r>
              <a:rPr lang="en-US" sz="100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La seguridad es esencial para el desarrollo económico y social, ya que permite un ambiente propicio para la inversión y el crecimiento.</a:t>
            </a:r>
          </a:p>
          <a:p>
            <a:pPr algn="r" marL="0" indent="0" lvl="0">
              <a:lnSpc>
                <a:spcPts val="150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690242" y="984129"/>
            <a:ext cx="6743150" cy="19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b="true" sz="3599" i="true" spc="107">
                <a:solidFill>
                  <a:srgbClr val="060F12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BUSCAMOS LO SIGUIENTE CON NUESTRAS PROPUESTAS.</a:t>
            </a:r>
          </a:p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305458" y="507516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0"/>
                </a:lnTo>
                <a:lnTo>
                  <a:pt x="0" y="25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40481" y="507516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0"/>
                </a:lnTo>
                <a:lnTo>
                  <a:pt x="0" y="252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69265" y="507516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0"/>
                </a:lnTo>
                <a:lnTo>
                  <a:pt x="0" y="25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497943" y="3024928"/>
            <a:ext cx="3954802" cy="63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45"/>
              </a:lnSpc>
              <a:spcBef>
                <a:spcPct val="0"/>
              </a:spcBef>
            </a:pPr>
            <a:r>
              <a:rPr lang="en-US" b="true" sz="2167" i="true" spc="65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3. FORTALECIMIENTO DE LA CONFIANZA PÚBLICA: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56219" y="3702627"/>
            <a:ext cx="2898477" cy="102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26"/>
              </a:lnSpc>
            </a:pPr>
            <a:r>
              <a:rPr lang="en-US" sz="1351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Un entorno seguro fomenta la confianza de los ciudadanos en las instituciones y en el gobierno.</a:t>
            </a:r>
          </a:p>
          <a:p>
            <a:pPr algn="r" marL="0" indent="0" lvl="0">
              <a:lnSpc>
                <a:spcPts val="202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62791" y="898634"/>
            <a:ext cx="50855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4800" i="true" spc="144">
                <a:solidFill>
                  <a:srgbClr val="FFFFFF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ESTADÍSTICAS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1039" y="5148521"/>
            <a:ext cx="224078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999" i="true" spc="89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59.1 %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3481" y="5815271"/>
            <a:ext cx="2455899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 la población de 18 años y más que vive en 74 ciudades de México considera inseguro vivir en su ciudad.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20142" y="5138996"/>
            <a:ext cx="10668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3000" i="true" spc="90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24 %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7686" y="5815271"/>
            <a:ext cx="1555779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4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 cada 100 mil habitantes mueren por homicidios</a:t>
            </a:r>
          </a:p>
          <a:p>
            <a:pPr algn="ctr" marL="0" indent="0" lvl="0">
              <a:lnSpc>
                <a:spcPts val="22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38010" y="5167571"/>
            <a:ext cx="16764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999" i="true" spc="89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147,000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53860" y="5834321"/>
            <a:ext cx="244477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daily active users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9175" y="1992526"/>
            <a:ext cx="3297432" cy="329743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04855" y="3239816"/>
            <a:ext cx="3297432" cy="109914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27533" y="2552851"/>
            <a:ext cx="3297432" cy="1923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3395" y="2430295"/>
            <a:ext cx="8004359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Este proyecto no solo se enfoca en la represión del crimen, sino también en “abordar las causas subyacentes” de la inseguridad, como la pobreza, la falta de educación y las oportunidades económicas limitadas.</a:t>
            </a:r>
          </a:p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84181" y="5471903"/>
            <a:ext cx="1495449" cy="1111777"/>
          </a:xfrm>
          <a:custGeom>
            <a:avLst/>
            <a:gdLst/>
            <a:ahLst/>
            <a:cxnLst/>
            <a:rect r="r" b="b" t="t" l="l"/>
            <a:pathLst>
              <a:path h="1111777" w="1495449">
                <a:moveTo>
                  <a:pt x="0" y="0"/>
                </a:moveTo>
                <a:lnTo>
                  <a:pt x="1495449" y="0"/>
                </a:lnTo>
                <a:lnTo>
                  <a:pt x="1495449" y="1111777"/>
                </a:lnTo>
                <a:lnTo>
                  <a:pt x="0" y="111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520" y="731520"/>
            <a:ext cx="1495449" cy="1111777"/>
          </a:xfrm>
          <a:custGeom>
            <a:avLst/>
            <a:gdLst/>
            <a:ahLst/>
            <a:cxnLst/>
            <a:rect r="r" b="b" t="t" l="l"/>
            <a:pathLst>
              <a:path h="1111777" w="1495449">
                <a:moveTo>
                  <a:pt x="0" y="0"/>
                </a:moveTo>
                <a:lnTo>
                  <a:pt x="1495449" y="0"/>
                </a:lnTo>
                <a:lnTo>
                  <a:pt x="1495449" y="1111777"/>
                </a:lnTo>
                <a:lnTo>
                  <a:pt x="0" y="111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2519" y="5471903"/>
            <a:ext cx="1090035" cy="810376"/>
          </a:xfrm>
          <a:custGeom>
            <a:avLst/>
            <a:gdLst/>
            <a:ahLst/>
            <a:cxnLst/>
            <a:rect r="r" b="b" t="t" l="l"/>
            <a:pathLst>
              <a:path h="810376" w="1090035">
                <a:moveTo>
                  <a:pt x="0" y="0"/>
                </a:moveTo>
                <a:lnTo>
                  <a:pt x="1090035" y="0"/>
                </a:lnTo>
                <a:lnTo>
                  <a:pt x="1090035" y="810376"/>
                </a:lnTo>
                <a:lnTo>
                  <a:pt x="0" y="81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8596" y="731520"/>
            <a:ext cx="1090035" cy="810376"/>
          </a:xfrm>
          <a:custGeom>
            <a:avLst/>
            <a:gdLst/>
            <a:ahLst/>
            <a:cxnLst/>
            <a:rect r="r" b="b" t="t" l="l"/>
            <a:pathLst>
              <a:path h="810376" w="1090035">
                <a:moveTo>
                  <a:pt x="0" y="0"/>
                </a:moveTo>
                <a:lnTo>
                  <a:pt x="1090035" y="0"/>
                </a:lnTo>
                <a:lnTo>
                  <a:pt x="1090035" y="810376"/>
                </a:lnTo>
                <a:lnTo>
                  <a:pt x="0" y="81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4634" y="996392"/>
            <a:ext cx="2218334" cy="22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9"/>
              </a:lnSpc>
            </a:pPr>
            <a:r>
              <a:rPr lang="en-US" sz="150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1. Participación activa: Involúcrate en programas comunitarios y reuniones vecinales para discutir y abordar problemas de seguridad.</a:t>
            </a:r>
          </a:p>
          <a:p>
            <a:pPr algn="l">
              <a:lnSpc>
                <a:spcPts val="2259"/>
              </a:lnSpc>
            </a:pPr>
          </a:p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8588" y="1719053"/>
            <a:ext cx="3314242" cy="41688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13317" y="2240460"/>
            <a:ext cx="1730389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3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Testimonials are short quotes from people who love your brand.</a:t>
            </a:r>
          </a:p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3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It's a great way to convince customers to try your services.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2659" y="4641805"/>
            <a:ext cx="1033997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79"/>
              </a:lnSpc>
            </a:pPr>
            <a:r>
              <a:rPr lang="en-US" b="true" sz="1799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Francois Mercer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04298" y="2240460"/>
            <a:ext cx="1730389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3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Testimonials are short quotes from people who love your brand. It's a great way to convince customers to try your services.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3640" y="4641805"/>
            <a:ext cx="1033997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79"/>
              </a:lnSpc>
            </a:pPr>
            <a:r>
              <a:rPr lang="en-US" b="true" sz="1799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Yanis Petros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125730"/>
            <a:ext cx="9303583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COMO PODEMOS COLABORAR COMO CIUDADANOS?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1120" y="6545580"/>
            <a:ext cx="11623079" cy="58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98"/>
              </a:lnSpc>
              <a:spcBef>
                <a:spcPct val="0"/>
              </a:spcBef>
            </a:pPr>
            <a:r>
              <a:rPr lang="en-US" b="true" sz="1998" i="true" spc="59">
                <a:solidFill>
                  <a:srgbClr val="060F12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CADA PEQUEÑA ACCIÓN CUENTA Y, AL TRABAJAR JUNTOS, PODEMOS CREAR UN ENTORNO MÁS SEGURO Y PROTEGIDO PARA TODOS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020" y="4010292"/>
            <a:ext cx="2537984" cy="17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2. Educación y concienciación: Infórmate y educa a otros sobre prácticas seguras y cómo prevenir el crimen.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96020" y="1971980"/>
            <a:ext cx="2537984" cy="19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1. Participación activa: Involúcrate en programas comunitarios y reuniones vecinales para discutir y abordar problemas de seguridad.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48454" y="1719053"/>
            <a:ext cx="3314242" cy="416885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059607" y="1719053"/>
            <a:ext cx="3314242" cy="416885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265887" y="1971980"/>
            <a:ext cx="2661213" cy="17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3. Colaboración con autoridades: Reporta actividades sospechosas y colabora con la policía y otras autoridades locales.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13317" y="4010292"/>
            <a:ext cx="2690570" cy="17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4. Fomento de la cohesión social: Promueve la solidaridad y el apoyo mutuo entre vecinos, creando una red de vigilancia comunitaria.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386121" y="1971980"/>
            <a:ext cx="2661213" cy="141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5. Voluntariado: Participa en iniciativas de voluntariado que busquen mejorar la seguridad y el bienestar de la comunidad.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6121" y="4010292"/>
            <a:ext cx="2661213" cy="19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6. Uso responsable de la tecnología: Utiliza aplicaciones y herramientas tecnológicas para reportar incidentes y mantenerte informado sobre la seguridad en tu área.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4" r="73" b="24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85189" y="2779533"/>
            <a:ext cx="2926080" cy="2926080"/>
          </a:xfrm>
          <a:custGeom>
            <a:avLst/>
            <a:gdLst/>
            <a:ahLst/>
            <a:cxnLst/>
            <a:rect r="r" b="b" t="t" l="l"/>
            <a:pathLst>
              <a:path h="2926080" w="2926080">
                <a:moveTo>
                  <a:pt x="0" y="0"/>
                </a:moveTo>
                <a:lnTo>
                  <a:pt x="2926080" y="0"/>
                </a:lnTo>
                <a:lnTo>
                  <a:pt x="292608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5189" y="245745"/>
            <a:ext cx="11548110" cy="19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000000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¿GUSTAS SABER MÁS DE ESTE PROYECTO?, TE INVITO A VISITAR ESTA CARPETA CON EL PROYECTO COMPLETO, GRACIAS POR TU ATENCIÓN.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59244" y="3398962"/>
            <a:ext cx="2144460" cy="517275"/>
            <a:chOff x="0" y="0"/>
            <a:chExt cx="719966" cy="173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FAFB6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719966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 u="sng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  <a:hlinkClick r:id="rId7" tooltip="https://drive.google.com/drive/folders/151F6Tcm305IZ9gNtcHACGYJ7Phjyk4KN"/>
                </a:rPr>
                <a:t>Leer más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59244" y="4860486"/>
            <a:ext cx="2144460" cy="517275"/>
            <a:chOff x="0" y="0"/>
            <a:chExt cx="719966" cy="173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FAFB6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719966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 u="sng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  <a:hlinkClick r:id="rId8" tooltip="https://drive.google.com/drive/folders/1AZz3wZtyoEm90zk0ycHTn27kYZNnqOBv"/>
                </a:rPr>
                <a:t>Leer más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DAGXuYhE1BQ</dc:identifier>
  <dcterms:modified xsi:type="dcterms:W3CDTF">2011-08-01T06:04:30Z</dcterms:modified>
  <cp:revision>1</cp:revision>
  <dc:title>mayor seguridad</dc:title>
</cp:coreProperties>
</file>